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02" r:id="rId2"/>
    <p:sldId id="298" r:id="rId3"/>
    <p:sldId id="362" r:id="rId4"/>
    <p:sldId id="386" r:id="rId5"/>
    <p:sldId id="449" r:id="rId6"/>
    <p:sldId id="450" r:id="rId7"/>
    <p:sldId id="451" r:id="rId8"/>
    <p:sldId id="452" r:id="rId9"/>
    <p:sldId id="453" r:id="rId10"/>
    <p:sldId id="454" r:id="rId11"/>
    <p:sldId id="447" r:id="rId12"/>
    <p:sldId id="388" r:id="rId13"/>
    <p:sldId id="389" r:id="rId14"/>
    <p:sldId id="390" r:id="rId15"/>
    <p:sldId id="391" r:id="rId16"/>
    <p:sldId id="393" r:id="rId17"/>
    <p:sldId id="444" r:id="rId18"/>
    <p:sldId id="394" r:id="rId19"/>
    <p:sldId id="445" r:id="rId20"/>
    <p:sldId id="395" r:id="rId21"/>
    <p:sldId id="396" r:id="rId22"/>
    <p:sldId id="44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14" r:id="rId31"/>
    <p:sldId id="415" r:id="rId32"/>
    <p:sldId id="412" r:id="rId33"/>
    <p:sldId id="413" r:id="rId34"/>
    <p:sldId id="410" r:id="rId35"/>
    <p:sldId id="411" r:id="rId36"/>
    <p:sldId id="416" r:id="rId37"/>
    <p:sldId id="418" r:id="rId38"/>
    <p:sldId id="417" r:id="rId39"/>
    <p:sldId id="419" r:id="rId40"/>
    <p:sldId id="420" r:id="rId41"/>
    <p:sldId id="421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3" r:id="rId52"/>
    <p:sldId id="434" r:id="rId53"/>
    <p:sldId id="435" r:id="rId54"/>
    <p:sldId id="436" r:id="rId55"/>
    <p:sldId id="448" r:id="rId56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48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05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9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06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8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55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2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79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8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1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6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1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4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8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6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8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87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97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1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1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7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7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9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5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28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5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2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157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19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50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19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35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067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503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3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61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292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29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5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9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6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4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distill.pub/2016/misread-tsn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istill.pub/2016/misread-tsn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5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Identifying cell 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976045"/>
            <a:ext cx="11927840" cy="5415231"/>
          </a:xfrm>
        </p:spPr>
        <p:txBody>
          <a:bodyPr/>
          <a:lstStyle/>
          <a:p>
            <a:r>
              <a:rPr lang="en-GB" dirty="0"/>
              <a:t>The most used approach is to find genes that have </a:t>
            </a:r>
            <a:r>
              <a:rPr lang="en-GB" b="1" u="sng" dirty="0"/>
              <a:t>high residual variance</a:t>
            </a:r>
            <a:endParaRPr lang="en-GB" b="1" dirty="0"/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Either taking the first </a:t>
            </a:r>
            <a:r>
              <a:rPr lang="en-GB" i="1" u="sng" dirty="0">
                <a:sym typeface="Wingdings" pitchFamily="2" charset="2"/>
              </a:rPr>
              <a:t>n</a:t>
            </a:r>
            <a:r>
              <a:rPr lang="en-GB" u="sng" dirty="0">
                <a:sym typeface="Wingdings" pitchFamily="2" charset="2"/>
              </a:rPr>
              <a:t> genes</a:t>
            </a:r>
            <a:r>
              <a:rPr lang="en-GB" dirty="0">
                <a:sym typeface="Wingdings" pitchFamily="2" charset="2"/>
              </a:rPr>
              <a:t> (ranked by decreasing residual variance)</a:t>
            </a:r>
          </a:p>
          <a:p>
            <a:pPr marL="0" indent="0"/>
            <a:r>
              <a:rPr lang="en-GB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e.g. 200-2000 genes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Or by taking the first </a:t>
            </a:r>
            <a:r>
              <a:rPr lang="en-GB" u="sng" dirty="0">
                <a:sym typeface="Wingdings" pitchFamily="2" charset="2"/>
              </a:rPr>
              <a:t>% genes</a:t>
            </a:r>
            <a:r>
              <a:rPr lang="en-GB" dirty="0">
                <a:sym typeface="Wingdings" pitchFamily="2" charset="2"/>
              </a:rPr>
              <a:t> (ranked by decreasing residual variance)</a:t>
            </a:r>
          </a:p>
          <a:p>
            <a:pPr marL="0" indent="0"/>
            <a:r>
              <a:rPr lang="en-GB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e.g. 2-10% genes</a:t>
            </a:r>
          </a:p>
          <a:p>
            <a:pPr marL="0" indent="0"/>
            <a:r>
              <a:rPr lang="en-GB" dirty="0">
                <a:sym typeface="Wingdings" pitchFamily="2" charset="2"/>
              </a:rPr>
              <a:t> Or by taking all </a:t>
            </a:r>
            <a:r>
              <a:rPr lang="en-GB" u="sng" dirty="0">
                <a:sym typeface="Wingdings" pitchFamily="2" charset="2"/>
              </a:rPr>
              <a:t>genes with a residual variance &gt; threshold</a:t>
            </a:r>
          </a:p>
          <a:p>
            <a:pPr marL="0" indent="0"/>
            <a:r>
              <a:rPr lang="en-GB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e.g. genes with residual variance &gt; 0.02</a:t>
            </a:r>
          </a:p>
          <a:p>
            <a:pPr marL="0" indent="0"/>
            <a:endParaRPr lang="en-GB" i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80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4266897"/>
            <a:ext cx="2785615" cy="20143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6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scRNA</a:t>
            </a:r>
            <a:r>
              <a:rPr lang="en-GB" dirty="0"/>
              <a:t> seq starts with many measurements (features, genes).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want to reduce it to fewer informative dimensions.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have starting doing this by using only highly variable genes.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can further reduce dimension with linear or non-linear approaches.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A39D38-C149-4646-B878-14475AED2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613119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US" u="sng" dirty="0"/>
              <a:t>Common Techniques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Principal Component Analysis (PCA)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Independent Component Analysis (ICA)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Multidimensional Scaling (MDS)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Non-negative Matrix Factorization (NMF)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Probabilistic Modeling (e.g. Latent Dirichlet Allocation - LDA)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185205-A871-7A4E-B8FF-F4A080FC1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71153"/>
              </p:ext>
            </p:extLst>
          </p:nvPr>
        </p:nvGraphicFramePr>
        <p:xfrm>
          <a:off x="4860862" y="2605315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6833D6-4646-1342-914A-87F6249807AE}"/>
              </a:ext>
            </a:extLst>
          </p:cNvPr>
          <p:cNvSpPr txBox="1"/>
          <p:nvPr/>
        </p:nvSpPr>
        <p:spPr>
          <a:xfrm>
            <a:off x="5125619" y="227512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0B61D-D472-9446-84AE-4809F7293151}"/>
              </a:ext>
            </a:extLst>
          </p:cNvPr>
          <p:cNvSpPr txBox="1"/>
          <p:nvPr/>
        </p:nvSpPr>
        <p:spPr>
          <a:xfrm rot="16200000">
            <a:off x="4039940" y="363546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30F68-5AA0-E340-BABB-23B2D73910DC}"/>
              </a:ext>
            </a:extLst>
          </p:cNvPr>
          <p:cNvSpPr txBox="1"/>
          <p:nvPr/>
        </p:nvSpPr>
        <p:spPr>
          <a:xfrm>
            <a:off x="8939576" y="25902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A67AD-3139-C441-A517-91968BEE1E68}"/>
              </a:ext>
            </a:extLst>
          </p:cNvPr>
          <p:cNvSpPr txBox="1"/>
          <p:nvPr/>
        </p:nvSpPr>
        <p:spPr>
          <a:xfrm rot="16200000">
            <a:off x="7144218" y="382191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708BEFDB-BC1B-4D4A-8461-2F195C449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1573"/>
              </p:ext>
            </p:extLst>
          </p:nvPr>
        </p:nvGraphicFramePr>
        <p:xfrm>
          <a:off x="8550128" y="2920388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D80366DB-3FF5-4444-9541-9AEE8EF7F1B5}"/>
              </a:ext>
            </a:extLst>
          </p:cNvPr>
          <p:cNvSpPr/>
          <p:nvPr/>
        </p:nvSpPr>
        <p:spPr>
          <a:xfrm>
            <a:off x="7205857" y="3477044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46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The first principal component contains the most variance, and each component after contains as much variance while still being orthogonal to other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pic>
        <p:nvPicPr>
          <p:cNvPr id="15" name="Google Shape;328;p16" descr="Q7HIP.gif">
            <a:extLst>
              <a:ext uri="{FF2B5EF4-FFF2-40B4-BE49-F238E27FC236}">
                <a16:creationId xmlns:a16="http://schemas.microsoft.com/office/drawing/2014/main" id="{840044DF-8851-A244-AA8C-3BB98B50FC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891" r="30606"/>
          <a:stretch/>
        </p:blipFill>
        <p:spPr>
          <a:xfrm>
            <a:off x="5004192" y="1046179"/>
            <a:ext cx="6785036" cy="542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26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186D2-713F-E74C-A356-77E87229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11967"/>
            <a:ext cx="5277922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12E5D-2122-D043-81AC-110916B0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467" y="1169961"/>
            <a:ext cx="516521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further: non-linear dimensional reductions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668326" cy="5517515"/>
          </a:xfrm>
        </p:spPr>
        <p:txBody>
          <a:bodyPr/>
          <a:lstStyle/>
          <a:p>
            <a:pPr marL="15875" indent="-15875"/>
            <a:r>
              <a:rPr lang="en-US" dirty="0">
                <a:latin typeface="Avenir Book" panose="02000503020000020003" pitchFamily="2" charset="0"/>
              </a:rPr>
              <a:t>In a t-SNE projection, similar objects (cells) are modeled by nearby two-(three)dimensional points and dissimilar objects are modeled by distant points with high probability.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66CBF3-294B-0F4E-8522-62F47FD1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109247"/>
              </p:ext>
            </p:extLst>
          </p:nvPr>
        </p:nvGraphicFramePr>
        <p:xfrm>
          <a:off x="2534134" y="3307444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E540DE-A79B-BA4F-9E2C-5FA89E6455E4}"/>
              </a:ext>
            </a:extLst>
          </p:cNvPr>
          <p:cNvSpPr txBox="1"/>
          <p:nvPr/>
        </p:nvSpPr>
        <p:spPr>
          <a:xfrm>
            <a:off x="2798891" y="297725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F7498-563E-D445-A116-4067BBA2B8BA}"/>
              </a:ext>
            </a:extLst>
          </p:cNvPr>
          <p:cNvSpPr txBox="1"/>
          <p:nvPr/>
        </p:nvSpPr>
        <p:spPr>
          <a:xfrm rot="16200000">
            <a:off x="1713212" y="433759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CD1EF-FA5C-8E4D-9093-A71D955D2B76}"/>
              </a:ext>
            </a:extLst>
          </p:cNvPr>
          <p:cNvSpPr txBox="1"/>
          <p:nvPr/>
        </p:nvSpPr>
        <p:spPr>
          <a:xfrm>
            <a:off x="5430717" y="370344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498FC-87C8-1344-960C-09EDBBD57350}"/>
              </a:ext>
            </a:extLst>
          </p:cNvPr>
          <p:cNvSpPr txBox="1"/>
          <p:nvPr/>
        </p:nvSpPr>
        <p:spPr>
          <a:xfrm rot="16200000">
            <a:off x="3654610" y="4713858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6F1B67A-CD22-CB4E-9FC3-DB8CAA77B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74985"/>
              </p:ext>
            </p:extLst>
          </p:nvPr>
        </p:nvGraphicFramePr>
        <p:xfrm>
          <a:off x="5041269" y="4033630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E67DD53B-4CCF-E848-98BB-2E901A52D30C}"/>
              </a:ext>
            </a:extLst>
          </p:cNvPr>
          <p:cNvSpPr/>
          <p:nvPr/>
        </p:nvSpPr>
        <p:spPr>
          <a:xfrm>
            <a:off x="4366000" y="4179173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50C1BF8-DE1B-3042-83FB-7977482484B1}"/>
              </a:ext>
            </a:extLst>
          </p:cNvPr>
          <p:cNvSpPr/>
          <p:nvPr/>
        </p:nvSpPr>
        <p:spPr>
          <a:xfrm>
            <a:off x="6956933" y="2944726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84450-EA6F-2143-B103-C7D9197E2B9E}"/>
              </a:ext>
            </a:extLst>
          </p:cNvPr>
          <p:cNvSpPr/>
          <p:nvPr/>
        </p:nvSpPr>
        <p:spPr>
          <a:xfrm>
            <a:off x="6956933" y="441429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3ED64-A74D-A94C-B73A-3C4EB7A1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416634" y="937069"/>
            <a:ext cx="3288027" cy="2639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D9AA57-10DA-784F-84DA-D0CF8FD7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9" r="341"/>
          <a:stretch/>
        </p:blipFill>
        <p:spPr>
          <a:xfrm>
            <a:off x="7416633" y="3947334"/>
            <a:ext cx="3288027" cy="26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55;p20">
            <a:extLst>
              <a:ext uri="{FF2B5EF4-FFF2-40B4-BE49-F238E27FC236}">
                <a16:creationId xmlns:a16="http://schemas.microsoft.com/office/drawing/2014/main" id="{718DABF9-D996-2343-969E-3FC599A21E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937" y="1152474"/>
            <a:ext cx="7650372" cy="4490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11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DCA1A-A11E-C848-BC57-A8B319B72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12269" y="1225233"/>
            <a:ext cx="5648204" cy="453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81567-276A-3641-8407-CA75AC347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59" r="341"/>
          <a:stretch/>
        </p:blipFill>
        <p:spPr>
          <a:xfrm>
            <a:off x="6206837" y="1225233"/>
            <a:ext cx="5648204" cy="45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46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3E7C6-136A-5B43-B3F3-E6651BB8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37282"/>
          </a:xfrm>
        </p:spPr>
        <p:txBody>
          <a:bodyPr>
            <a:normAutofit lnSpcReduction="10000"/>
          </a:bodyPr>
          <a:lstStyle/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Force-directed graph embedding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UMAP</a:t>
            </a:r>
          </a:p>
          <a:p>
            <a:pPr marL="457200" lvl="0" indent="-342900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Diffusion Maps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Non-negative Matrix Factorization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Probabilistic (topic models/Latent Dirichlet Allocation (LDA))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endParaRPr lang="en-GB" b="1" dirty="0">
              <a:solidFill>
                <a:schemeClr val="dk1"/>
              </a:solidFill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en-GB" b="1" dirty="0">
                <a:solidFill>
                  <a:schemeClr val="dk1"/>
                </a:solidFill>
              </a:rPr>
              <a:t>BE AWARE!!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Some are linear, some other are not.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While PCA is a general “one-size-fits-all” approach, others will yield more specific outputs, targeting a particular question.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1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0778B9-774A-DA4D-9A79-87187174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" y="846320"/>
            <a:ext cx="97028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8CA0F-EA78-0A4D-A7AE-D89790E6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607333"/>
            <a:ext cx="6503036" cy="4179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CCB479-F3F1-0F44-98FC-894A7C111630}"/>
              </a:ext>
            </a:extLst>
          </p:cNvPr>
          <p:cNvSpPr/>
          <p:nvPr/>
        </p:nvSpPr>
        <p:spPr>
          <a:xfrm>
            <a:off x="4678046" y="2946900"/>
            <a:ext cx="130302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67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5248870"/>
            <a:ext cx="2785615" cy="10486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7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Different methodologies for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7984671" y="1381872"/>
            <a:ext cx="2204358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00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4A3C34-C04F-824A-80DC-12591D7C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5" y="1421897"/>
            <a:ext cx="8026928" cy="49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clustering.html#overview-of-clustering-methods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0B546-AEAF-784A-8248-E9326EE575D4}"/>
              </a:ext>
            </a:extLst>
          </p:cNvPr>
          <p:cNvSpPr/>
          <p:nvPr/>
        </p:nvSpPr>
        <p:spPr>
          <a:xfrm>
            <a:off x="9433682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DF5A1-11D3-174D-BFF5-5FFD41A54432}"/>
              </a:ext>
            </a:extLst>
          </p:cNvPr>
          <p:cNvSpPr/>
          <p:nvPr/>
        </p:nvSpPr>
        <p:spPr>
          <a:xfrm>
            <a:off x="7091054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E572A-2B70-6A46-A726-5340BEECBCAE}"/>
              </a:ext>
            </a:extLst>
          </p:cNvPr>
          <p:cNvSpPr/>
          <p:nvPr/>
        </p:nvSpPr>
        <p:spPr>
          <a:xfrm>
            <a:off x="2501240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7227F9-747C-6247-846C-69DE627E1818}"/>
              </a:ext>
            </a:extLst>
          </p:cNvPr>
          <p:cNvSpPr/>
          <p:nvPr/>
        </p:nvSpPr>
        <p:spPr>
          <a:xfrm>
            <a:off x="4828376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7F64DB-66E5-7340-91F5-99A133A185C1}"/>
              </a:ext>
            </a:extLst>
          </p:cNvPr>
          <p:cNvSpPr/>
          <p:nvPr/>
        </p:nvSpPr>
        <p:spPr>
          <a:xfrm>
            <a:off x="5546715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9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 is both fast and generally reliable, as a first approach.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4179F-09A4-8B4C-AC85-1BCA924BB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C8EE3-3B0A-0B4D-9C37-A65B670D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356"/>
            <a:ext cx="12192000" cy="25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7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Graph-based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10140042" y="1381872"/>
            <a:ext cx="1975757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7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</a:t>
            </a:r>
            <a:r>
              <a:rPr lang="en-US">
                <a:solidFill>
                  <a:srgbClr val="C00000"/>
                </a:solidFill>
              </a:rPr>
              <a:t>we need graph-based clustering?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Curse of dimensionality: </a:t>
            </a:r>
          </a:p>
          <a:p>
            <a:r>
              <a:rPr lang="en-US" dirty="0"/>
              <a:t>“All data become sparse in high-dimensional space and therefore similarities measured by Euclidean distances </a:t>
            </a:r>
            <a:r>
              <a:rPr lang="en-US" dirty="0" err="1"/>
              <a:t>etc</a:t>
            </a:r>
            <a:r>
              <a:rPr lang="en-US" dirty="0"/>
              <a:t> are generally low between all objects.”</a:t>
            </a:r>
          </a:p>
          <a:p>
            <a:endParaRPr lang="en-US" dirty="0"/>
          </a:p>
          <a:p>
            <a:r>
              <a:rPr lang="en-GB" b="1" dirty="0">
                <a:solidFill>
                  <a:srgbClr val="C00000"/>
                </a:solidFill>
              </a:rPr>
              <a:t>There is no point performing a hierarchical clustering of 10,000 cells if 90% of the pairwise distances are null 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Define Cellular Identity?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US" dirty="0"/>
              <a:t>A cell participates in multiple processes/contexts.</a:t>
            </a:r>
          </a:p>
        </p:txBody>
      </p:sp>
      <p:pic>
        <p:nvPicPr>
          <p:cNvPr id="7" name="Google Shape;197;p4">
            <a:extLst>
              <a:ext uri="{FF2B5EF4-FFF2-40B4-BE49-F238E27FC236}">
                <a16:creationId xmlns:a16="http://schemas.microsoft.com/office/drawing/2014/main" id="{4590C49E-48FD-524E-AB93-5C6C1A7C7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85" t="22254" r="13747" b="13215"/>
          <a:stretch/>
        </p:blipFill>
        <p:spPr>
          <a:xfrm>
            <a:off x="2152186" y="2089735"/>
            <a:ext cx="6947210" cy="4420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00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E1F8774-0FA7-0A42-9A6A-58D71C9B53B4}"/>
              </a:ext>
            </a:extLst>
          </p:cNvPr>
          <p:cNvSpPr/>
          <p:nvPr/>
        </p:nvSpPr>
        <p:spPr>
          <a:xfrm>
            <a:off x="520707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45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8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51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44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AC1EE2C-4533-464E-8F61-A716D721F699}"/>
              </a:ext>
            </a:extLst>
          </p:cNvPr>
          <p:cNvSpPr/>
          <p:nvPr/>
        </p:nvSpPr>
        <p:spPr>
          <a:xfrm>
            <a:off x="6506145" y="4747361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633039-F5A6-CD4D-9265-3B8D93A66258}"/>
              </a:ext>
            </a:extLst>
          </p:cNvPr>
          <p:cNvCxnSpPr>
            <a:cxnSpLocks/>
          </p:cNvCxnSpPr>
          <p:nvPr/>
        </p:nvCxnSpPr>
        <p:spPr>
          <a:xfrm flipH="1">
            <a:off x="6186105" y="4834229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A0EA126-68EC-9647-B2FF-B5925047C4CC}"/>
              </a:ext>
            </a:extLst>
          </p:cNvPr>
          <p:cNvSpPr txBox="1"/>
          <p:nvPr/>
        </p:nvSpPr>
        <p:spPr>
          <a:xfrm>
            <a:off x="6250113" y="45187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38C5C7-57A7-CE40-9CF3-7429F669C968}"/>
              </a:ext>
            </a:extLst>
          </p:cNvPr>
          <p:cNvCxnSpPr>
            <a:cxnSpLocks/>
            <a:endCxn id="71" idx="7"/>
          </p:cNvCxnSpPr>
          <p:nvPr/>
        </p:nvCxnSpPr>
        <p:spPr>
          <a:xfrm flipH="1">
            <a:off x="6611141" y="4961881"/>
            <a:ext cx="37534" cy="2789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FF989EA-C9B0-0441-8526-63F528169D4F}"/>
              </a:ext>
            </a:extLst>
          </p:cNvPr>
          <p:cNvSpPr txBox="1"/>
          <p:nvPr/>
        </p:nvSpPr>
        <p:spPr>
          <a:xfrm>
            <a:off x="6261634" y="4974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F3FF3-FAAF-E649-96FE-296D4F29F33B}"/>
              </a:ext>
            </a:extLst>
          </p:cNvPr>
          <p:cNvSpPr txBox="1"/>
          <p:nvPr/>
        </p:nvSpPr>
        <p:spPr>
          <a:xfrm>
            <a:off x="6887808" y="47311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3A943D-4E9A-924E-8969-2B267F53C189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6715786" y="4877992"/>
            <a:ext cx="314048" cy="1609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6AF04D-E63E-5247-BA0F-BB60B0B1E03C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682230" y="4497542"/>
            <a:ext cx="356690" cy="2713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AF72CD8-C894-774C-A902-FC10C16AC049}"/>
              </a:ext>
            </a:extLst>
          </p:cNvPr>
          <p:cNvSpPr txBox="1"/>
          <p:nvPr/>
        </p:nvSpPr>
        <p:spPr>
          <a:xfrm>
            <a:off x="6753584" y="42445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7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D3B8F6C-6C3D-124A-B031-5DAC118EE1EC}"/>
              </a:ext>
            </a:extLst>
          </p:cNvPr>
          <p:cNvSpPr/>
          <p:nvPr/>
        </p:nvSpPr>
        <p:spPr>
          <a:xfrm>
            <a:off x="4777634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AF9508-0C3E-4946-8575-6BE8EA8E6397}"/>
              </a:ext>
            </a:extLst>
          </p:cNvPr>
          <p:cNvSpPr/>
          <p:nvPr/>
        </p:nvSpPr>
        <p:spPr>
          <a:xfrm>
            <a:off x="5353706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3C735C-493E-0041-90A3-ABEB376C0600}"/>
              </a:ext>
            </a:extLst>
          </p:cNvPr>
          <p:cNvSpPr/>
          <p:nvPr/>
        </p:nvSpPr>
        <p:spPr>
          <a:xfrm>
            <a:off x="5938922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6AEF03-58FB-B14D-8437-ED88AD3384BD}"/>
              </a:ext>
            </a:extLst>
          </p:cNvPr>
          <p:cNvSpPr/>
          <p:nvPr/>
        </p:nvSpPr>
        <p:spPr>
          <a:xfrm>
            <a:off x="5902346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C23D5C-F6F6-A647-B63D-8C3806464D75}"/>
              </a:ext>
            </a:extLst>
          </p:cNvPr>
          <p:cNvSpPr/>
          <p:nvPr/>
        </p:nvSpPr>
        <p:spPr>
          <a:xfrm>
            <a:off x="6368690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DF97C0-3A91-EA4B-9138-8FB762139B02}"/>
              </a:ext>
            </a:extLst>
          </p:cNvPr>
          <p:cNvSpPr/>
          <p:nvPr/>
        </p:nvSpPr>
        <p:spPr>
          <a:xfrm>
            <a:off x="6368690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55DC80-463E-8D4F-8A15-CA4221B284CE}"/>
              </a:ext>
            </a:extLst>
          </p:cNvPr>
          <p:cNvSpPr/>
          <p:nvPr/>
        </p:nvSpPr>
        <p:spPr>
          <a:xfrm>
            <a:off x="7246514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917AAB-A4C5-BE4B-A79A-34AE0CB9E80C}"/>
              </a:ext>
            </a:extLst>
          </p:cNvPr>
          <p:cNvSpPr/>
          <p:nvPr/>
        </p:nvSpPr>
        <p:spPr>
          <a:xfrm>
            <a:off x="7200794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14EC5F-8BAC-264C-A11C-9AF5F0E75E3F}"/>
              </a:ext>
            </a:extLst>
          </p:cNvPr>
          <p:cNvSpPr/>
          <p:nvPr/>
        </p:nvSpPr>
        <p:spPr>
          <a:xfrm>
            <a:off x="8087762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008916-D332-1D4B-9EFE-E5D6D265ABD3}"/>
              </a:ext>
            </a:extLst>
          </p:cNvPr>
          <p:cNvSpPr/>
          <p:nvPr/>
        </p:nvSpPr>
        <p:spPr>
          <a:xfrm>
            <a:off x="7932314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799371B-4127-E349-B291-15569263419C}"/>
              </a:ext>
            </a:extLst>
          </p:cNvPr>
          <p:cNvSpPr/>
          <p:nvPr/>
        </p:nvSpPr>
        <p:spPr>
          <a:xfrm>
            <a:off x="8462666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B6930E-80C6-E247-8BDB-73E0D4A2F420}"/>
              </a:ext>
            </a:extLst>
          </p:cNvPr>
          <p:cNvSpPr/>
          <p:nvPr/>
        </p:nvSpPr>
        <p:spPr>
          <a:xfrm>
            <a:off x="8307218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CF0D5AD-D413-AF44-8E9A-E1F5F63C1FB9}"/>
              </a:ext>
            </a:extLst>
          </p:cNvPr>
          <p:cNvSpPr/>
          <p:nvPr/>
        </p:nvSpPr>
        <p:spPr>
          <a:xfrm>
            <a:off x="8435234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960F212-EAB1-7948-AEF4-5C0163280C0F}"/>
              </a:ext>
            </a:extLst>
          </p:cNvPr>
          <p:cNvSpPr/>
          <p:nvPr/>
        </p:nvSpPr>
        <p:spPr>
          <a:xfrm>
            <a:off x="6460130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597721-06A1-A64A-B024-008EEFFFEB6D}"/>
              </a:ext>
            </a:extLst>
          </p:cNvPr>
          <p:cNvSpPr/>
          <p:nvPr/>
        </p:nvSpPr>
        <p:spPr>
          <a:xfrm>
            <a:off x="6021218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6152A09-7AAA-C546-ACF6-067C6E131894}"/>
              </a:ext>
            </a:extLst>
          </p:cNvPr>
          <p:cNvSpPr/>
          <p:nvPr/>
        </p:nvSpPr>
        <p:spPr>
          <a:xfrm>
            <a:off x="6524138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F63FCD0-F4BC-DC4D-87DA-5938312CD677}"/>
              </a:ext>
            </a:extLst>
          </p:cNvPr>
          <p:cNvSpPr/>
          <p:nvPr/>
        </p:nvSpPr>
        <p:spPr>
          <a:xfrm>
            <a:off x="7091066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B7486AE-582B-084C-A296-6610CCCCA0EF}"/>
              </a:ext>
            </a:extLst>
          </p:cNvPr>
          <p:cNvSpPr/>
          <p:nvPr/>
        </p:nvSpPr>
        <p:spPr>
          <a:xfrm>
            <a:off x="7036202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7A6358-F87F-4D46-96F8-EA5674FB2D30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374343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FB55021-2E54-DE40-AE9B-A6AC578EA705}"/>
              </a:ext>
            </a:extLst>
          </p:cNvPr>
          <p:cNvSpPr/>
          <p:nvPr/>
        </p:nvSpPr>
        <p:spPr>
          <a:xfrm>
            <a:off x="5265526" y="2811537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601D40-0607-234E-8943-08F1E81A7684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438138" y="2778470"/>
            <a:ext cx="930552" cy="11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2E227D-F15B-C744-980F-80619AD415E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423962" y="2950497"/>
            <a:ext cx="540403" cy="2054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E16A81-9A24-1C45-8509-39CFDA09ABB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381432" y="2993028"/>
            <a:ext cx="59142" cy="3660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18EC1-02E4-C440-A5A1-B3D590CCBCB7}"/>
              </a:ext>
            </a:extLst>
          </p:cNvPr>
          <p:cNvCxnSpPr>
            <a:cxnSpLocks/>
            <a:endCxn id="46" idx="6"/>
          </p:cNvCxnSpPr>
          <p:nvPr/>
        </p:nvCxnSpPr>
        <p:spPr>
          <a:xfrm flipH="1" flipV="1">
            <a:off x="4951370" y="2888198"/>
            <a:ext cx="316648" cy="4103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C34212D-1CE0-2B47-95DE-C7FCBEBDAA83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930106" y="2220686"/>
            <a:ext cx="972240" cy="59662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45AE9-A14B-CA4A-86E7-5F0C293145EE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4894665" y="2980347"/>
            <a:ext cx="484484" cy="4042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FF96A0-2947-7D4C-B9A7-73C529FD7E20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51372" y="2944906"/>
            <a:ext cx="987550" cy="27247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AC9439A-0C52-8A4C-9D47-13556F9B9DAE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6027027" y="2303377"/>
            <a:ext cx="367106" cy="41366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AF36F4-9D63-AA42-A89A-97AAFF2A83E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984496" y="2310466"/>
            <a:ext cx="41294" cy="8200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45F08E1-315A-6A4E-A433-172865A92729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5532619" y="3278807"/>
            <a:ext cx="431746" cy="1197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7AFC91-E46C-9644-BD9B-75FCC86DD61E}"/>
              </a:ext>
            </a:extLst>
          </p:cNvPr>
          <p:cNvCxnSpPr>
            <a:cxnSpLocks/>
            <a:stCxn id="50" idx="3"/>
          </p:cNvCxnSpPr>
          <p:nvPr/>
        </p:nvCxnSpPr>
        <p:spPr>
          <a:xfrm flipH="1">
            <a:off x="5511355" y="2839895"/>
            <a:ext cx="882778" cy="53031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40690D-025F-4D41-B0B6-ACB92BBBEFF8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6087215" y="2862947"/>
            <a:ext cx="322286" cy="2930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EEAF2C3-C77B-1540-815F-6A41F7CB4EF5}"/>
              </a:ext>
            </a:extLst>
          </p:cNvPr>
          <p:cNvCxnSpPr>
            <a:cxnSpLocks/>
            <a:endCxn id="48" idx="5"/>
          </p:cNvCxnSpPr>
          <p:nvPr/>
        </p:nvCxnSpPr>
        <p:spPr>
          <a:xfrm flipH="1" flipV="1">
            <a:off x="6087215" y="3278807"/>
            <a:ext cx="312750" cy="4995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2D64E9B-A8EC-A845-8912-C95ED927C0B6}"/>
              </a:ext>
            </a:extLst>
          </p:cNvPr>
          <p:cNvCxnSpPr>
            <a:cxnSpLocks/>
            <a:endCxn id="47" idx="5"/>
          </p:cNvCxnSpPr>
          <p:nvPr/>
        </p:nvCxnSpPr>
        <p:spPr>
          <a:xfrm flipH="1" flipV="1">
            <a:off x="5501999" y="3507407"/>
            <a:ext cx="897966" cy="34775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217AA0-26EF-544A-A839-8CDCA707D3A6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517521" y="3901215"/>
            <a:ext cx="544124" cy="53490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50C91B-2689-7B49-8C55-004BB4D10B3F}"/>
              </a:ext>
            </a:extLst>
          </p:cNvPr>
          <p:cNvCxnSpPr>
            <a:cxnSpLocks/>
            <a:endCxn id="98" idx="7"/>
          </p:cNvCxnSpPr>
          <p:nvPr/>
        </p:nvCxnSpPr>
        <p:spPr>
          <a:xfrm flipH="1">
            <a:off x="6169511" y="3908945"/>
            <a:ext cx="222770" cy="7740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942C3A-7C3B-EF46-BA2C-21ADD14C9662}"/>
              </a:ext>
            </a:extLst>
          </p:cNvPr>
          <p:cNvCxnSpPr>
            <a:cxnSpLocks/>
            <a:stCxn id="100" idx="0"/>
          </p:cNvCxnSpPr>
          <p:nvPr/>
        </p:nvCxnSpPr>
        <p:spPr>
          <a:xfrm flipH="1" flipV="1">
            <a:off x="7162980" y="4585094"/>
            <a:ext cx="14954" cy="38336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8F0A793-4FB3-0545-A9AB-996D0F518CE0}"/>
              </a:ext>
            </a:extLst>
          </p:cNvPr>
          <p:cNvCxnSpPr>
            <a:cxnSpLocks/>
            <a:stCxn id="99" idx="7"/>
          </p:cNvCxnSpPr>
          <p:nvPr/>
        </p:nvCxnSpPr>
        <p:spPr>
          <a:xfrm flipV="1">
            <a:off x="6672431" y="4562043"/>
            <a:ext cx="398341" cy="20325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21B4DB6-5C46-1A46-A2E3-EB075601B599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6194954" y="4508256"/>
            <a:ext cx="829714" cy="23617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D6BE7C-55DD-6045-8FE5-746E769D2DC3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46998" y="4930876"/>
            <a:ext cx="70416" cy="2844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BC40489-4F25-C440-8D30-8DCB0121571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 flipV="1">
            <a:off x="6717306" y="4861720"/>
            <a:ext cx="373760" cy="19360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A26BA45-76B4-B04A-822A-E8433F5797F0}"/>
              </a:ext>
            </a:extLst>
          </p:cNvPr>
          <p:cNvCxnSpPr>
            <a:cxnSpLocks/>
            <a:stCxn id="99" idx="2"/>
          </p:cNvCxnSpPr>
          <p:nvPr/>
        </p:nvCxnSpPr>
        <p:spPr>
          <a:xfrm flipH="1" flipV="1">
            <a:off x="6179424" y="4792564"/>
            <a:ext cx="344714" cy="341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BC5D868-7FC2-3C4E-AD2B-F922D0FEEF8C}"/>
              </a:ext>
            </a:extLst>
          </p:cNvPr>
          <p:cNvCxnSpPr>
            <a:cxnSpLocks/>
            <a:endCxn id="97" idx="6"/>
          </p:cNvCxnSpPr>
          <p:nvPr/>
        </p:nvCxnSpPr>
        <p:spPr>
          <a:xfrm flipH="1">
            <a:off x="6633866" y="5134087"/>
            <a:ext cx="474258" cy="16812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0160C59-472B-3748-9E63-8ED17E2074B2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930930" cy="2744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DE83E7B-C961-A040-A09F-8EAC2F57B8EF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300646" cy="44791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20E3FC6-8F59-2F40-AE6A-132E5E56994B}"/>
              </a:ext>
            </a:extLst>
          </p:cNvPr>
          <p:cNvCxnSpPr>
            <a:cxnSpLocks/>
            <a:endCxn id="101" idx="3"/>
          </p:cNvCxnSpPr>
          <p:nvPr/>
        </p:nvCxnSpPr>
        <p:spPr>
          <a:xfrm flipV="1">
            <a:off x="6585418" y="4558967"/>
            <a:ext cx="476227" cy="6717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10D3E1C-E23C-B242-85FB-82D2E19907DC}"/>
              </a:ext>
            </a:extLst>
          </p:cNvPr>
          <p:cNvCxnSpPr>
            <a:cxnSpLocks/>
            <a:stCxn id="101" idx="7"/>
          </p:cNvCxnSpPr>
          <p:nvPr/>
        </p:nvCxnSpPr>
        <p:spPr>
          <a:xfrm flipV="1">
            <a:off x="7184495" y="3947321"/>
            <a:ext cx="162902" cy="48879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D2E6D8-A230-E548-A301-45C3F4848A9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6542426" y="3839174"/>
            <a:ext cx="697394" cy="3130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F558F31-E337-6A40-9336-D155A2B7B45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287662" y="3295106"/>
            <a:ext cx="36682" cy="45243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54AEDC0-9127-7346-AB86-4C10D8E9133E}"/>
              </a:ext>
            </a:extLst>
          </p:cNvPr>
          <p:cNvCxnSpPr>
            <a:cxnSpLocks/>
            <a:endCxn id="52" idx="7"/>
          </p:cNvCxnSpPr>
          <p:nvPr/>
        </p:nvCxnSpPr>
        <p:spPr>
          <a:xfrm flipH="1">
            <a:off x="7394807" y="3379631"/>
            <a:ext cx="715048" cy="39811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3CBD92-115A-BF4F-ADB7-BB8622DDF87C}"/>
              </a:ext>
            </a:extLst>
          </p:cNvPr>
          <p:cNvCxnSpPr>
            <a:cxnSpLocks/>
            <a:stCxn id="95" idx="0"/>
            <a:endCxn id="96" idx="3"/>
          </p:cNvCxnSpPr>
          <p:nvPr/>
        </p:nvCxnSpPr>
        <p:spPr>
          <a:xfrm flipV="1">
            <a:off x="8394086" y="3598847"/>
            <a:ext cx="66591" cy="28147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9437FB2-50E3-0F4B-9947-D3CFB4C3653B}"/>
              </a:ext>
            </a:extLst>
          </p:cNvPr>
          <p:cNvCxnSpPr>
            <a:cxnSpLocks/>
            <a:endCxn id="54" idx="4"/>
          </p:cNvCxnSpPr>
          <p:nvPr/>
        </p:nvCxnSpPr>
        <p:spPr>
          <a:xfrm flipH="1" flipV="1">
            <a:off x="8174630" y="3423122"/>
            <a:ext cx="157984" cy="4725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DD6C0F3-81D5-4B49-982C-1B0DC4DC7674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8386402" y="3077639"/>
            <a:ext cx="101707" cy="82573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674E009-D14A-824B-B377-DA7A2CA74E9F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8080607" y="2986199"/>
            <a:ext cx="252008" cy="9248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7BEC7E0-A7CC-C340-A2CC-EE2E1C371153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6516983" y="2839895"/>
            <a:ext cx="699785" cy="354391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981564D-8E54-E14A-83E0-763832D476B6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7362226" y="2924774"/>
            <a:ext cx="570088" cy="26090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E90BA-5865-BB41-AA31-EDE338804A6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385278" y="3239466"/>
            <a:ext cx="702484" cy="967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123D75C-3523-EC40-AE00-3526381B58A5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8103659" y="2940095"/>
            <a:ext cx="384450" cy="146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96DD742-ED56-F845-9F41-9097ED444F82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8111345" y="2970831"/>
            <a:ext cx="349332" cy="50516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C5B8B47-C225-5B44-9A04-343E3C14D543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026821" y="2993883"/>
            <a:ext cx="86384" cy="28094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BD8A8AE-DB64-514F-98E4-304D3DACAB2A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8241974" y="3016214"/>
            <a:ext cx="220692" cy="2542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E32A3D-ECAD-D245-9F5B-DDB5D6A8550E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8241974" y="3370402"/>
            <a:ext cx="193260" cy="1670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70122F0-63E1-494F-9C06-B59B3405146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522102" y="3116060"/>
            <a:ext cx="35163" cy="3344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28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578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Two cells are connected by an edge if any of their nearest </a:t>
            </a:r>
            <a:r>
              <a:rPr lang="en-GB" dirty="0" err="1"/>
              <a:t>neighbors</a:t>
            </a:r>
            <a:r>
              <a:rPr lang="en-GB" dirty="0"/>
              <a:t> are shared.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CAF93E-5397-CB45-A8B7-F5259E03298D}"/>
                </a:ext>
              </a:extLst>
            </p:cNvPr>
            <p:cNvCxnSpPr>
              <a:stCxn id="72" idx="6"/>
              <a:endCxn id="147" idx="2"/>
            </p:cNvCxnSpPr>
            <p:nvPr/>
          </p:nvCxnSpPr>
          <p:spPr>
            <a:xfrm flipV="1">
              <a:off x="5326840" y="2746154"/>
              <a:ext cx="984437" cy="1008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7854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K is important when building KNN or SNN graphs 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162E5-6ED7-A544-92BD-2F54EB2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2368964"/>
            <a:ext cx="10640290" cy="3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6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3294641"/>
            <a:ext cx="2785615" cy="2986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5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84446" y="2023352"/>
            <a:ext cx="8773051" cy="4367924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224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r>
              <a:rPr lang="en-US" b="1" dirty="0"/>
              <a:t>Many different algorithms for community detection: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Louvain (heuristic)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Infomap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Walktrap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r>
              <a:rPr lang="en-US" dirty="0"/>
              <a:t>Most of them are based on </a:t>
            </a:r>
            <a:r>
              <a:rPr lang="en-US" u="sng" dirty="0"/>
              <a:t>modularity</a:t>
            </a:r>
            <a:r>
              <a:rPr lang="en-US" dirty="0"/>
              <a:t> maximization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ABF26-43C3-2E4E-AE99-DF62F35D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69" y="2258290"/>
            <a:ext cx="5584593" cy="3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2400" y="2443482"/>
            <a:ext cx="6632948" cy="3302410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20D7904-F4D7-084B-ACF6-89B30953C44C}"/>
              </a:ext>
            </a:extLst>
          </p:cNvPr>
          <p:cNvSpPr/>
          <p:nvPr/>
        </p:nvSpPr>
        <p:spPr>
          <a:xfrm>
            <a:off x="7955469" y="5751929"/>
            <a:ext cx="3396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The Atlas for the Aspiring Network Scientist, </a:t>
            </a:r>
          </a:p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Michele </a:t>
            </a:r>
            <a:r>
              <a:rPr lang="en-GB" b="1" dirty="0" err="1">
                <a:solidFill>
                  <a:srgbClr val="C00000"/>
                </a:solidFill>
                <a:latin typeface="Amazon Ember"/>
              </a:rPr>
              <a:t>Coscia</a:t>
            </a:r>
            <a:r>
              <a:rPr lang="en-GB" b="1" dirty="0">
                <a:solidFill>
                  <a:srgbClr val="C00000"/>
                </a:solidFill>
                <a:latin typeface="Amazon Ember"/>
              </a:rPr>
              <a:t>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D3590-164F-E946-9424-8552ABA16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336" y="1915271"/>
            <a:ext cx="3168928" cy="37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2555239"/>
          </a:xfrm>
        </p:spPr>
        <p:txBody>
          <a:bodyPr/>
          <a:lstStyle/>
          <a:p>
            <a:pPr marL="139700" indent="0"/>
            <a:r>
              <a:rPr lang="en-GB" b="1" dirty="0"/>
              <a:t>CAREFUL! </a:t>
            </a:r>
          </a:p>
          <a:p>
            <a:pPr marL="139700" indent="0"/>
            <a:r>
              <a:rPr lang="en-GB" dirty="0"/>
              <a:t>A graph can be </a:t>
            </a:r>
            <a:r>
              <a:rPr lang="en-GB" b="1" u="sng" dirty="0"/>
              <a:t>visualized</a:t>
            </a:r>
            <a:r>
              <a:rPr lang="en-GB" b="1" dirty="0"/>
              <a:t> </a:t>
            </a:r>
            <a:r>
              <a:rPr lang="en-GB" dirty="0"/>
              <a:t>(i.e. embedded) in 2D, but the graph-based clustering step (i.e. </a:t>
            </a:r>
            <a:r>
              <a:rPr lang="en-GB" b="1" u="sng" dirty="0"/>
              <a:t>community finding</a:t>
            </a:r>
            <a:r>
              <a:rPr lang="en-GB" dirty="0"/>
              <a:t>) is not done on its 2D embedding!!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7E627-8A3A-C648-959B-BC525936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23" y="1108949"/>
            <a:ext cx="4577127" cy="5583382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D6E56AA-8B83-E345-84E3-95121DB55A78}"/>
              </a:ext>
            </a:extLst>
          </p:cNvPr>
          <p:cNvSpPr txBox="1">
            <a:spLocks/>
          </p:cNvSpPr>
          <p:nvPr/>
        </p:nvSpPr>
        <p:spPr>
          <a:xfrm>
            <a:off x="153324" y="4113094"/>
            <a:ext cx="6136640" cy="205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>
                <a:latin typeface="Comfortaa" pitchFamily="2" charset="0"/>
              </a:rPr>
              <a:t>“Do not let the tail (of visualization) wag the dog (of quantitative analysis)”</a:t>
            </a:r>
          </a:p>
          <a:p>
            <a:pPr marL="139700" indent="0"/>
            <a:r>
              <a:rPr lang="en-US" b="1" dirty="0">
                <a:latin typeface="Comfortaa" pitchFamily="2" charset="0"/>
              </a:rPr>
              <a:t>-- A. </a:t>
            </a:r>
            <a:r>
              <a:rPr lang="en-US" b="1" dirty="0" err="1">
                <a:latin typeface="Comfortaa" pitchFamily="2" charset="0"/>
              </a:rPr>
              <a:t>Lun</a:t>
            </a:r>
            <a:endParaRPr lang="en-GB" b="1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57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B36E9-6759-3B42-A776-A1046208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6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300A5E-7F83-3F47-815D-C8184502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5020E-69A3-4D4D-B81E-6D58CD056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0739"/>
            <a:ext cx="4896850" cy="48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3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</a:t>
            </a:r>
            <a:r>
              <a:rPr lang="en-GB" u="sng" dirty="0">
                <a:solidFill>
                  <a:srgbClr val="C00000"/>
                </a:solidFill>
              </a:rPr>
              <a:t>module</a:t>
            </a:r>
            <a:r>
              <a:rPr lang="en-GB" dirty="0">
                <a:solidFill>
                  <a:srgbClr val="C00000"/>
                </a:solidFill>
              </a:rPr>
              <a:t>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6BA65-FF7A-6945-8FBC-E6F17776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31" y="1789077"/>
            <a:ext cx="4990133" cy="45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38748-9DF1-2249-AC7E-B5E6D8AD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860" y="1772183"/>
            <a:ext cx="4456100" cy="45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90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306998"/>
            <a:ext cx="3163340" cy="32618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26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wilcox</a:t>
            </a:r>
            <a:r>
              <a:rPr lang="en-GB" dirty="0"/>
              <a:t>" : Wilcoxon rank sum test (default)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t" : Student’s t-test 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poisson</a:t>
            </a:r>
            <a:r>
              <a:rPr lang="en-GB" dirty="0"/>
              <a:t>" : Likelihood ratio test assuming an underlying </a:t>
            </a:r>
            <a:r>
              <a:rPr lang="en-GB" dirty="0" err="1"/>
              <a:t>poisson</a:t>
            </a:r>
            <a:r>
              <a:rPr lang="en-GB" dirty="0"/>
              <a:t>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negbinom</a:t>
            </a:r>
            <a:r>
              <a:rPr lang="en-GB" dirty="0"/>
              <a:t>" : Likelihood ratio test assuming an underlying negative binomial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Others…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44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GB" dirty="0">
                <a:latin typeface="ArialMT"/>
              </a:rPr>
              <a:t>For something to be informative, it needs to exhibit variation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826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139700" lvl="0" indent="0">
              <a:buSzPts val="1400"/>
            </a:pPr>
            <a:r>
              <a:rPr lang="en-GB" b="1" dirty="0"/>
              <a:t>See Seurat::</a:t>
            </a:r>
            <a:r>
              <a:rPr lang="en-GB" b="1" dirty="0" err="1"/>
              <a:t>FindMarkers</a:t>
            </a:r>
            <a:r>
              <a:rPr lang="en-GB" b="1" dirty="0"/>
              <a:t>() and scran::</a:t>
            </a:r>
            <a:r>
              <a:rPr lang="en-GB" b="1" dirty="0" err="1"/>
              <a:t>findMarkers</a:t>
            </a:r>
            <a:r>
              <a:rPr lang="en-GB" b="1" dirty="0"/>
              <a:t>() for more info…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E625D-71B5-F64C-9B48-D7A60161B932}"/>
              </a:ext>
            </a:extLst>
          </p:cNvPr>
          <p:cNvSpPr/>
          <p:nvPr/>
        </p:nvSpPr>
        <p:spPr>
          <a:xfrm>
            <a:off x="3847077" y="4234339"/>
            <a:ext cx="5371064" cy="1477328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”t”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09232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28382"/>
              </p:ext>
            </p:extLst>
          </p:nvPr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04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confounding variables.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7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</a:t>
            </a:r>
            <a:r>
              <a:rPr lang="en-GB" b="1" u="sng" dirty="0"/>
              <a:t>confounding variables</a:t>
            </a:r>
            <a:r>
              <a:rPr lang="en-GB" b="1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5E124-27C1-064F-BDE7-BF253B293222}"/>
              </a:ext>
            </a:extLst>
          </p:cNvPr>
          <p:cNvSpPr txBox="1"/>
          <p:nvPr/>
        </p:nvSpPr>
        <p:spPr>
          <a:xfrm rot="16200000">
            <a:off x="8423652" y="3221488"/>
            <a:ext cx="14334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BLOCKING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00CC1-B7B0-3A4F-A26E-96B727DB6BDD}"/>
              </a:ext>
            </a:extLst>
          </p:cNvPr>
          <p:cNvSpPr/>
          <p:nvPr/>
        </p:nvSpPr>
        <p:spPr>
          <a:xfrm>
            <a:off x="5261470" y="4984695"/>
            <a:ext cx="5015063" cy="1754326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”t”, </a:t>
            </a:r>
          </a:p>
          <a:p>
            <a:pPr marL="139700" indent="220663">
              <a:buSzPts val="1400"/>
            </a:pP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 = &lt;BLOCKING MATRIX&gt;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98102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Testing: many different assays…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Soneson</a:t>
            </a:r>
            <a:r>
              <a:rPr lang="en-US" dirty="0"/>
              <a:t> and Robinson,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Again, different tests are available and depending on your study case, might be more/less appropriate. </a:t>
            </a:r>
          </a:p>
          <a:p>
            <a:pPr marL="139700" lvl="0" indent="0">
              <a:buSzPts val="1400"/>
            </a:pPr>
            <a:r>
              <a:rPr lang="en-GB" b="1" dirty="0"/>
              <a:t>I would recommend going with t-test as default.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5CDC0-AC71-8243-B46E-01C600F7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28" y="2671764"/>
            <a:ext cx="6874741" cy="31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37EA-E519-124C-890D-3FD6890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50" y="1649923"/>
            <a:ext cx="37403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5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48F3E44-7432-804E-802D-C878321A64B8}"/>
              </a:ext>
            </a:extLst>
          </p:cNvPr>
          <p:cNvSpPr/>
          <p:nvPr/>
        </p:nvSpPr>
        <p:spPr>
          <a:xfrm>
            <a:off x="8261865" y="3294641"/>
            <a:ext cx="2785615" cy="2986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GB" dirty="0">
                <a:latin typeface="ArialMT"/>
              </a:rPr>
              <a:t>For something to be informative, it needs to exhibit variation </a:t>
            </a:r>
          </a:p>
          <a:p>
            <a:endParaRPr lang="en-GB" dirty="0">
              <a:latin typeface="ArialMT"/>
            </a:endParaRPr>
          </a:p>
          <a:p>
            <a:endParaRPr lang="en-GB" dirty="0">
              <a:latin typeface="ArialMT"/>
            </a:endParaRPr>
          </a:p>
          <a:p>
            <a:r>
              <a:rPr lang="en-GB" b="1" dirty="0">
                <a:solidFill>
                  <a:srgbClr val="C00000"/>
                </a:solidFill>
                <a:latin typeface="ArialMT"/>
              </a:rPr>
              <a:t>QUESTION: </a:t>
            </a:r>
            <a:r>
              <a:rPr lang="en-GB" b="1" dirty="0">
                <a:solidFill>
                  <a:srgbClr val="C00000"/>
                </a:solidFill>
              </a:rPr>
              <a:t>Can I group these emoticons by their facial hair style? 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99B35-845D-394B-AACC-24D9073B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2020441"/>
            <a:ext cx="78105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2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GB" dirty="0"/>
              <a:t>Not everything that exhibits variation is informative. It depends on the question! 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b="1" dirty="0">
                <a:solidFill>
                  <a:srgbClr val="C00000"/>
                </a:solidFill>
              </a:rPr>
              <a:t>QUESTION: Which ones of these emoticons are smiling? 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FEBA7-F7E0-5746-956E-1EA8533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862" y="2149511"/>
            <a:ext cx="7848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GB" dirty="0"/>
              <a:t>Cells are in ~20,000 dimensional space (one dimension per gene)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Many genes are lowly detected or noisy measurements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Variable genes contain the biological signal we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09248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976045"/>
            <a:ext cx="11927840" cy="5415231"/>
          </a:xfrm>
        </p:spPr>
        <p:txBody>
          <a:bodyPr/>
          <a:lstStyle/>
          <a:p>
            <a:r>
              <a:rPr lang="en-GB" dirty="0"/>
              <a:t>The most used approach is to find genes that have </a:t>
            </a:r>
            <a:r>
              <a:rPr lang="en-GB" b="1" u="sng" dirty="0"/>
              <a:t>high residual variance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C46E0-4120-8141-90CC-6C87FB99D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09" y="2164021"/>
            <a:ext cx="8143982" cy="39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87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5925</TotalTime>
  <Words>4305</Words>
  <Application>Microsoft Macintosh PowerPoint</Application>
  <PresentationFormat>Widescreen</PresentationFormat>
  <Paragraphs>534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Amazon Ember</vt:lpstr>
      <vt:lpstr>Arial</vt:lpstr>
      <vt:lpstr>ArialMT</vt:lpstr>
      <vt:lpstr>Avenir</vt:lpstr>
      <vt:lpstr>Avenir Book</vt:lpstr>
      <vt:lpstr>Calibri</vt:lpstr>
      <vt:lpstr>Calibri Light</vt:lpstr>
      <vt:lpstr>Comfortaa</vt:lpstr>
      <vt:lpstr>Courier New</vt:lpstr>
      <vt:lpstr>Wingdings</vt:lpstr>
      <vt:lpstr>Theme1</vt:lpstr>
      <vt:lpstr>Lecture 5  Identifying cell populations</vt:lpstr>
      <vt:lpstr>PowerPoint Presentation</vt:lpstr>
      <vt:lpstr>How Do We Define Cellular Identity?</vt:lpstr>
      <vt:lpstr>PowerPoint Presentation</vt:lpstr>
      <vt:lpstr>Making sense of variation</vt:lpstr>
      <vt:lpstr>Making sense of variation</vt:lpstr>
      <vt:lpstr>Making sense of variation</vt:lpstr>
      <vt:lpstr>Making sense of variation</vt:lpstr>
      <vt:lpstr>Making sense of variation</vt:lpstr>
      <vt:lpstr>Making sense of variation</vt:lpstr>
      <vt:lpstr>PowerPoint Presentation</vt:lpstr>
      <vt:lpstr>Dimensional reduction in scRNAseq studies</vt:lpstr>
      <vt:lpstr>Dimensional reduction in scRNAseq studies</vt:lpstr>
      <vt:lpstr>Principal Component Analysis </vt:lpstr>
      <vt:lpstr>Principal Component Analysis </vt:lpstr>
      <vt:lpstr>Principal Component Analysis: assessing lower dimensions</vt:lpstr>
      <vt:lpstr>Principal Component Analysis: assessing lower dimensions</vt:lpstr>
      <vt:lpstr>Going further: non-linear dimensional reductions</vt:lpstr>
      <vt:lpstr>Caution with tSNE visualization</vt:lpstr>
      <vt:lpstr>Caution with tSNE visualization</vt:lpstr>
      <vt:lpstr>Other non-linear dimensional reduction approaches</vt:lpstr>
      <vt:lpstr>Other non-linear dimensional reduction approaches</vt:lpstr>
      <vt:lpstr>PowerPoint Presentation</vt:lpstr>
      <vt:lpstr>Different methodologies for clustering</vt:lpstr>
      <vt:lpstr>”Traditional” clustering</vt:lpstr>
      <vt:lpstr>”Traditional” clustering</vt:lpstr>
      <vt:lpstr>”Traditional” clustering</vt:lpstr>
      <vt:lpstr>Graph-based clustering</vt:lpstr>
      <vt:lpstr>Why do we need graph-based clustering?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Extending KNN to SNN graphs (Shared Nearest Neighbors) (still with k = 4)</vt:lpstr>
      <vt:lpstr>Extending KNN to SNN graphs (Shared Nearest Neighbors) (still with k = 4)</vt:lpstr>
      <vt:lpstr>Extending KNN to SNN graphs (Shared Nearest Neighbors) (still with k = 4)</vt:lpstr>
      <vt:lpstr>Graph-based clustering</vt:lpstr>
      <vt:lpstr>Graph-based clustering</vt:lpstr>
      <vt:lpstr>Graph-based clustering</vt:lpstr>
      <vt:lpstr>Graph-based clustering</vt:lpstr>
      <vt:lpstr>PowerPoint Presentation</vt:lpstr>
      <vt:lpstr>Visualizing expression of a gene of interest</vt:lpstr>
      <vt:lpstr>Visualizing expression of a gene of interest</vt:lpstr>
      <vt:lpstr>Visualizing expression of a module of interest</vt:lpstr>
      <vt:lpstr>PowerPoint Presentation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Testing: many different assays…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320</cp:revision>
  <cp:lastPrinted>2021-06-06T12:34:34Z</cp:lastPrinted>
  <dcterms:created xsi:type="dcterms:W3CDTF">2021-02-26T11:16:43Z</dcterms:created>
  <dcterms:modified xsi:type="dcterms:W3CDTF">2021-09-25T10:30:54Z</dcterms:modified>
</cp:coreProperties>
</file>